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14684737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0ECBE-A32F-C06B-EDB3-F6776309A8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4D8160-2147-C037-6859-1F41DCAFC6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3890B-63FD-DF67-5B51-96A6ED19A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DF33-F271-4F23-920B-8C87FA648DDB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39C39-3B5F-5949-0C16-9075E43DF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993698-2D8E-37BF-038A-330EFAF5A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D96C-DC5C-42FF-84CE-039A6FE13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059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84F24-E0B4-64B2-BD82-555291BE8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A34ED4-C35B-F8A9-65CD-BA5C73112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58D78-72C9-A312-9F21-35CCF1052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DF33-F271-4F23-920B-8C87FA648DDB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3671B0-7569-4093-E680-844D3775B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52C494-3CEA-8400-704F-ED3FED035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D96C-DC5C-42FF-84CE-039A6FE13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083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46358B-63DF-A1F7-3738-6A555AD39E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A90E50-1739-0F0A-C1A9-E27DB3F879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D8029-1806-7993-6618-364594F92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DF33-F271-4F23-920B-8C87FA648DDB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340B5-B4CE-810E-C40B-64DDDEA76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2711B-54EE-8C1C-E4AA-C1BF1C47F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D96C-DC5C-42FF-84CE-039A6FE13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07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: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6884551-BCA1-4427-92BF-DB5CAA0DDF08}"/>
              </a:ext>
            </a:extLst>
          </p:cNvPr>
          <p:cNvSpPr/>
          <p:nvPr userDrawn="1"/>
        </p:nvSpPr>
        <p:spPr bwMode="gray">
          <a:xfrm>
            <a:off x="244800" y="414450"/>
            <a:ext cx="413300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 dirty="0">
                <a:solidFill>
                  <a:schemeClr val="bg2"/>
                </a:solidFill>
              </a:rPr>
              <a:t>—</a:t>
            </a:r>
            <a:endParaRPr lang="en-US" sz="3200" b="1" dirty="0" err="1">
              <a:solidFill>
                <a:schemeClr val="bg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AC380CA-95DB-45F2-99D5-3A1E2DF54CD3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335756" y="718060"/>
            <a:ext cx="11521282" cy="504000"/>
          </a:xfrm>
        </p:spPr>
        <p:txBody>
          <a:bodyPr lIns="0" tIns="0" rIns="0" bIns="0"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E182003-2699-4135-A685-461A4D33947D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35758" y="1264009"/>
            <a:ext cx="11521281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91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2C80F-F8C6-DC57-13D1-D0E3B8B1C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396F5-7E43-77B9-C0E6-17245D1B8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E47EF-10FA-1E53-96D9-4F8AE0331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DF33-F271-4F23-920B-8C87FA648DDB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5B5E3-1BD6-EF87-EA51-175203E94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3D542F-AE3C-54ED-2361-05DF59186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D96C-DC5C-42FF-84CE-039A6FE13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372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6468B-92E5-FA2B-15A7-BA3BC074F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644AC-3364-69EF-59D1-C7B87416D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4E16EE-9EDA-CD9E-65E6-9923A323C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DF33-F271-4F23-920B-8C87FA648DDB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279B77-31B1-9947-7BFF-B8FC561F6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5CF89-8181-8BD8-021C-7077BA70A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D96C-DC5C-42FF-84CE-039A6FE13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39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2FD75-4306-7B3A-001F-2F288916A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E57E0-AB3B-3776-4D9B-9FC0465462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2ACE71-0E05-D2CF-528A-1135F7310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D09058-5492-B877-F39C-29F47581B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DF33-F271-4F23-920B-8C87FA648DDB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8AFED9-8AEE-CCAD-69E6-52175DFE9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0F8E55-BA3D-9D7C-3426-225855CE6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D96C-DC5C-42FF-84CE-039A6FE13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268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266D0-79A0-D2D2-D1CD-8BBC26FC0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83458C-E5F3-D88E-CEBF-6DC424D55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58EC31-0835-A9C8-3331-F25455700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047659-E4F1-B28A-3E26-9DF62C5761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8A25C5-45C9-BC2A-1366-9B96689AE3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D158B2-98FF-0B52-A81E-D85F0D069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DF33-F271-4F23-920B-8C87FA648DDB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E31C51-466B-2D04-392C-C5B77C459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38CC51-6443-A712-CA05-94AF03CA3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D96C-DC5C-42FF-84CE-039A6FE13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10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2FCFC-39B3-01A7-5DF3-D0DCB42D7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00176A-D688-7FF7-2B50-A16F27CF7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DF33-F271-4F23-920B-8C87FA648DDB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64E6B8-6084-9E79-309E-454B251A5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C156D-F38E-FB4C-F2A4-394482B4E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D96C-DC5C-42FF-84CE-039A6FE13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30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57346D-83E2-1B4B-9598-F198EB7CD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DF33-F271-4F23-920B-8C87FA648DDB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011764-8C92-6690-9700-B10D8628D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BA4B2E-EF81-C00E-9220-2487D00D6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D96C-DC5C-42FF-84CE-039A6FE13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399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DD593-EE86-A498-3C30-44B780CFC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45B80-900E-B9B6-377B-3433FBB9A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829745-C7C1-4369-3F1B-733475CA3A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BC9952-B38C-5CF7-EB81-3250F92D8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DF33-F271-4F23-920B-8C87FA648DDB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D783BB-3DF1-C42A-C7AA-A0B3BF255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21C3E8-7FCF-E670-1DF8-DE8A7DD9B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D96C-DC5C-42FF-84CE-039A6FE13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05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B4B99-662B-F01F-5ECC-9B8615857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8ECBE0-1472-B78C-7C35-E84D62902A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47322A-D60D-1556-26B8-37A1462CE1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E76411-393C-F1CC-EE66-1415B62E8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DF33-F271-4F23-920B-8C87FA648DDB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69B21-9376-8FBD-661A-61EFBA72D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0F814-4DFD-E690-EF3A-356B8C2CB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D96C-DC5C-42FF-84CE-039A6FE13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1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7A3BC3-4A28-8BE0-D220-C25CD245E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7D8E2B-8A04-53B6-41D9-661900DCA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64B90-2FF5-28C3-C928-9D7B657D8A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EDF33-F271-4F23-920B-8C87FA648DDB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FA3568-EDA8-591E-6919-1C74B6BF1F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5090D-76B2-5C35-7A3A-65F881CAB6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3D96C-DC5C-42FF-84CE-039A6FE13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83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948CA27-3DC7-19E9-CF3D-B7C3D4CA7C23}"/>
              </a:ext>
            </a:extLst>
          </p:cNvPr>
          <p:cNvSpPr/>
          <p:nvPr/>
        </p:nvSpPr>
        <p:spPr>
          <a:xfrm>
            <a:off x="2896395" y="7374255"/>
            <a:ext cx="178435" cy="17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A33E93-01F7-732C-0585-CED489858101}"/>
              </a:ext>
            </a:extLst>
          </p:cNvPr>
          <p:cNvSpPr/>
          <p:nvPr/>
        </p:nvSpPr>
        <p:spPr>
          <a:xfrm>
            <a:off x="4642645" y="7374255"/>
            <a:ext cx="178435" cy="17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8FC4DA0-CA97-0A08-9B3B-EA3945A1E96F}"/>
              </a:ext>
            </a:extLst>
          </p:cNvPr>
          <p:cNvSpPr/>
          <p:nvPr/>
        </p:nvSpPr>
        <p:spPr>
          <a:xfrm>
            <a:off x="2955004" y="10932547"/>
            <a:ext cx="178435" cy="17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05C9B5B-0CB8-9F71-CA69-B23F818D2B6A}"/>
              </a:ext>
            </a:extLst>
          </p:cNvPr>
          <p:cNvSpPr/>
          <p:nvPr/>
        </p:nvSpPr>
        <p:spPr>
          <a:xfrm>
            <a:off x="4663154" y="10938897"/>
            <a:ext cx="178435" cy="17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6BD6393F-7A6D-898D-AC23-0252BB9974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" y="2416482"/>
            <a:ext cx="3198215" cy="2831168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Title 1">
            <a:extLst>
              <a:ext uri="{FF2B5EF4-FFF2-40B4-BE49-F238E27FC236}">
                <a16:creationId xmlns:a16="http://schemas.microsoft.com/office/drawing/2014/main" id="{DDAAFF59-F0C5-743A-4C50-2CC0F8C108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756" y="718060"/>
            <a:ext cx="11521282" cy="504000"/>
          </a:xfrm>
        </p:spPr>
        <p:txBody>
          <a:bodyPr/>
          <a:lstStyle/>
          <a:p>
            <a:r>
              <a:rPr lang="en-US" b="1" dirty="0"/>
              <a:t>Meet the SMG Team</a:t>
            </a:r>
          </a:p>
        </p:txBody>
      </p:sp>
      <p:pic>
        <p:nvPicPr>
          <p:cNvPr id="54" name="Picture 6">
            <a:extLst>
              <a:ext uri="{FF2B5EF4-FFF2-40B4-BE49-F238E27FC236}">
                <a16:creationId xmlns:a16="http://schemas.microsoft.com/office/drawing/2014/main" id="{367B3181-252E-20FB-0906-647F9BC1A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2" r="15772"/>
          <a:stretch/>
        </p:blipFill>
        <p:spPr bwMode="auto">
          <a:xfrm>
            <a:off x="3333115" y="1821087"/>
            <a:ext cx="971550" cy="94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32">
            <a:extLst>
              <a:ext uri="{FF2B5EF4-FFF2-40B4-BE49-F238E27FC236}">
                <a16:creationId xmlns:a16="http://schemas.microsoft.com/office/drawing/2014/main" id="{A2FE41A7-16BC-A128-E4A5-2AB1FDF8C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4" r="16404"/>
          <a:stretch/>
        </p:blipFill>
        <p:spPr bwMode="auto">
          <a:xfrm>
            <a:off x="7014530" y="1825850"/>
            <a:ext cx="1027111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4">
            <a:extLst>
              <a:ext uri="{FF2B5EF4-FFF2-40B4-BE49-F238E27FC236}">
                <a16:creationId xmlns:a16="http://schemas.microsoft.com/office/drawing/2014/main" id="{0F413D99-D125-409D-7010-DA0E63A55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7" r="18797"/>
          <a:stretch/>
        </p:blipFill>
        <p:spPr bwMode="auto">
          <a:xfrm>
            <a:off x="5911216" y="1827437"/>
            <a:ext cx="823913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4">
            <a:extLst>
              <a:ext uri="{FF2B5EF4-FFF2-40B4-BE49-F238E27FC236}">
                <a16:creationId xmlns:a16="http://schemas.microsoft.com/office/drawing/2014/main" id="{5C3B315F-38CA-4B54-A8E8-A239A0F4D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0" r="21770"/>
          <a:stretch/>
        </p:blipFill>
        <p:spPr bwMode="auto">
          <a:xfrm>
            <a:off x="8255426" y="1836987"/>
            <a:ext cx="799958" cy="94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4">
            <a:extLst>
              <a:ext uri="{FF2B5EF4-FFF2-40B4-BE49-F238E27FC236}">
                <a16:creationId xmlns:a16="http://schemas.microsoft.com/office/drawing/2014/main" id="{8D80B777-C901-E965-E77B-29ED58330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5" r="9715"/>
          <a:stretch/>
        </p:blipFill>
        <p:spPr bwMode="auto">
          <a:xfrm>
            <a:off x="5137357" y="3098069"/>
            <a:ext cx="1089025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Rectangle 4">
            <a:extLst>
              <a:ext uri="{FF2B5EF4-FFF2-40B4-BE49-F238E27FC236}">
                <a16:creationId xmlns:a16="http://schemas.microsoft.com/office/drawing/2014/main" id="{4CEE720A-D814-853B-2CF0-F9878254D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4123" y="2773951"/>
            <a:ext cx="662305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dirty="0">
                <a:solidFill>
                  <a:srgbClr val="000000"/>
                </a:solidFill>
                <a:latin typeface="Arial Black" panose="020B0A040201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Kris Steiger      Mike Schaeffer  Melissa Berry	  Darla Bair         Chris Gaff                       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60" name="Rectangle 20">
            <a:extLst>
              <a:ext uri="{FF2B5EF4-FFF2-40B4-BE49-F238E27FC236}">
                <a16:creationId xmlns:a16="http://schemas.microsoft.com/office/drawing/2014/main" id="{66D634A1-E1A0-49E2-AACF-92DC97D92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0390" y="1362187"/>
            <a:ext cx="29498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dirty="0">
                <a:solidFill>
                  <a:srgbClr val="000000"/>
                </a:solidFill>
                <a:latin typeface="Arial Black" panose="020B0A040201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Arial Black" panose="020B0A040201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Principals and Sales  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61" name="Rectangle 5">
            <a:extLst>
              <a:ext uri="{FF2B5EF4-FFF2-40B4-BE49-F238E27FC236}">
                <a16:creationId xmlns:a16="http://schemas.microsoft.com/office/drawing/2014/main" id="{7BDA5958-6C4C-D763-CEA9-49F41D462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3830" y="3976767"/>
            <a:ext cx="9743765" cy="271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dirty="0">
                <a:solidFill>
                  <a:srgbClr val="000000"/>
                </a:solidFill>
                <a:latin typeface="Arial Black" panose="020B0A040201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Don Calcaterra      Scott Obert      Nate Michael   Lacey Bernard 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62" name="Picture 11">
            <a:extLst>
              <a:ext uri="{FF2B5EF4-FFF2-40B4-BE49-F238E27FC236}">
                <a16:creationId xmlns:a16="http://schemas.microsoft.com/office/drawing/2014/main" id="{328132A5-2FEE-9058-B2AD-5D7C1C8FF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9" r="13249"/>
          <a:stretch/>
        </p:blipFill>
        <p:spPr bwMode="auto">
          <a:xfrm>
            <a:off x="4590415" y="1821088"/>
            <a:ext cx="1041400" cy="94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Rectangle 25">
            <a:extLst>
              <a:ext uri="{FF2B5EF4-FFF2-40B4-BE49-F238E27FC236}">
                <a16:creationId xmlns:a16="http://schemas.microsoft.com/office/drawing/2014/main" id="{A2A3190B-1E5C-7DBC-859D-444E208A05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" y="170276"/>
            <a:ext cx="184731" cy="103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700"/>
          </a:p>
          <a:p>
            <a:br>
              <a:rPr lang="en-US" altLang="en-US"/>
            </a:br>
            <a:endParaRPr lang="en-US" altLang="en-US"/>
          </a:p>
          <a:p>
            <a:endParaRPr lang="en-US" altLang="en-US"/>
          </a:p>
        </p:txBody>
      </p:sp>
      <p:sp>
        <p:nvSpPr>
          <p:cNvPr id="1024" name="Rectangle 26">
            <a:extLst>
              <a:ext uri="{FF2B5EF4-FFF2-40B4-BE49-F238E27FC236}">
                <a16:creationId xmlns:a16="http://schemas.microsoft.com/office/drawing/2014/main" id="{E5CBFE86-D825-CC1F-CAB1-383B32D13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" y="591236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  <a:p>
            <a:endParaRPr lang="en-US" altLang="en-US"/>
          </a:p>
        </p:txBody>
      </p:sp>
      <p:sp>
        <p:nvSpPr>
          <p:cNvPr id="1025" name="Rectangle 29">
            <a:extLst>
              <a:ext uri="{FF2B5EF4-FFF2-40B4-BE49-F238E27FC236}">
                <a16:creationId xmlns:a16="http://schemas.microsoft.com/office/drawing/2014/main" id="{3E52818E-168A-1523-6DCB-81F8D2B0B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" y="958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6" name="Rectangle 21">
            <a:extLst>
              <a:ext uri="{FF2B5EF4-FFF2-40B4-BE49-F238E27FC236}">
                <a16:creationId xmlns:a16="http://schemas.microsoft.com/office/drawing/2014/main" id="{B07D2397-3C47-4232-9568-E3038718A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4842" y="4602836"/>
            <a:ext cx="15007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000000"/>
                </a:solidFill>
                <a:latin typeface="Arial Black" panose="020B0A040201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Inside Sales 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1027" name="Picture 26">
            <a:extLst>
              <a:ext uri="{FF2B5EF4-FFF2-40B4-BE49-F238E27FC236}">
                <a16:creationId xmlns:a16="http://schemas.microsoft.com/office/drawing/2014/main" id="{93894572-250C-BE5B-AF92-D42F2CC95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5" r="14615"/>
          <a:stretch/>
        </p:blipFill>
        <p:spPr bwMode="auto">
          <a:xfrm>
            <a:off x="3233848" y="5092426"/>
            <a:ext cx="876300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28">
            <a:extLst>
              <a:ext uri="{FF2B5EF4-FFF2-40B4-BE49-F238E27FC236}">
                <a16:creationId xmlns:a16="http://schemas.microsoft.com/office/drawing/2014/main" id="{5F8C8438-13F1-6C9D-C670-5ECE6D251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6" r="10256"/>
          <a:stretch/>
        </p:blipFill>
        <p:spPr bwMode="auto">
          <a:xfrm>
            <a:off x="4390390" y="5080705"/>
            <a:ext cx="984250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30">
            <a:extLst>
              <a:ext uri="{FF2B5EF4-FFF2-40B4-BE49-F238E27FC236}">
                <a16:creationId xmlns:a16="http://schemas.microsoft.com/office/drawing/2014/main" id="{D8BDF662-A626-C138-AF4D-CCDBE4AD2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2" r="13192"/>
          <a:stretch/>
        </p:blipFill>
        <p:spPr bwMode="auto">
          <a:xfrm>
            <a:off x="5684228" y="5078933"/>
            <a:ext cx="908050" cy="82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" name="Rectangle 25">
            <a:extLst>
              <a:ext uri="{FF2B5EF4-FFF2-40B4-BE49-F238E27FC236}">
                <a16:creationId xmlns:a16="http://schemas.microsoft.com/office/drawing/2014/main" id="{0FE7F0B5-9349-1267-DC21-0ADCF8FAB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6395" y="5983745"/>
            <a:ext cx="958916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Arial Black" panose="020B0A040201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John McGauley  Jamie Radin    Geoff Martin  Ellen Eason   Caitlin Alexander Zack Oberbeck</a:t>
            </a:r>
            <a:endParaRPr lang="en-US" altLang="en-US" sz="7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solidFill>
                  <a:srgbClr val="000000"/>
                </a:solidFill>
                <a:latin typeface="Arial Black" panose="020B0A040201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 Sales &amp; Quotes    Sales &amp; Quotes      </a:t>
            </a:r>
            <a:r>
              <a:rPr lang="en-US" altLang="en-US" sz="1000" dirty="0" err="1">
                <a:solidFill>
                  <a:srgbClr val="000000"/>
                </a:solidFill>
                <a:latin typeface="Arial Black" panose="020B0A040201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Ltg</a:t>
            </a:r>
            <a:r>
              <a:rPr lang="en-US" altLang="en-US" sz="1000" dirty="0">
                <a:solidFill>
                  <a:srgbClr val="000000"/>
                </a:solidFill>
                <a:latin typeface="Arial Black" panose="020B0A040201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Quotes &amp;     </a:t>
            </a:r>
            <a:r>
              <a:rPr lang="en-US" altLang="en-US" sz="1000" dirty="0" err="1">
                <a:solidFill>
                  <a:srgbClr val="000000"/>
                </a:solidFill>
                <a:latin typeface="Arial Black" panose="020B0A040201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Ltg</a:t>
            </a:r>
            <a:r>
              <a:rPr lang="en-US" altLang="en-US" sz="1000" dirty="0">
                <a:solidFill>
                  <a:srgbClr val="000000"/>
                </a:solidFill>
                <a:latin typeface="Arial Black" panose="020B0A040201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Quotes &amp;       Wire </a:t>
            </a:r>
            <a:r>
              <a:rPr lang="en-US" altLang="en-US" sz="1000">
                <a:solidFill>
                  <a:srgbClr val="000000"/>
                </a:solidFill>
                <a:latin typeface="Arial Black" panose="020B0A040201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Quotations</a:t>
            </a:r>
            <a:r>
              <a:rPr lang="en-US" altLang="en-US" sz="1200">
                <a:solidFill>
                  <a:srgbClr val="000000"/>
                </a:solidFill>
                <a:latin typeface="Arial Black" panose="020B0A040201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      </a:t>
            </a:r>
            <a:r>
              <a:rPr lang="en-US" altLang="en-US" sz="1000">
                <a:solidFill>
                  <a:srgbClr val="000000"/>
                </a:solidFill>
                <a:latin typeface="Arial Black" panose="020B0A040201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Sales </a:t>
            </a:r>
            <a:r>
              <a:rPr lang="en-US" altLang="en-US" sz="1000" dirty="0">
                <a:solidFill>
                  <a:srgbClr val="000000"/>
                </a:solidFill>
                <a:latin typeface="Arial Black" panose="020B0A040201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&amp; Quotes</a:t>
            </a:r>
            <a:endParaRPr lang="en-US" altLang="en-US" sz="7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solidFill>
                  <a:srgbClr val="000000"/>
                </a:solidFill>
                <a:latin typeface="Arial Black" panose="020B0A040201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                                       Applications      </a:t>
            </a:r>
            <a:r>
              <a:rPr lang="en-US" altLang="en-US" sz="1000" dirty="0" err="1">
                <a:solidFill>
                  <a:srgbClr val="000000"/>
                </a:solidFill>
                <a:latin typeface="Arial Black" panose="020B0A040201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Applications</a:t>
            </a:r>
            <a:r>
              <a:rPr lang="en-US" altLang="en-US" sz="1000" dirty="0">
                <a:solidFill>
                  <a:srgbClr val="000000"/>
                </a:solidFill>
                <a:latin typeface="Arial Black" panose="020B0A040201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  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1039" name="Picture 35">
            <a:extLst>
              <a:ext uri="{FF2B5EF4-FFF2-40B4-BE49-F238E27FC236}">
                <a16:creationId xmlns:a16="http://schemas.microsoft.com/office/drawing/2014/main" id="{6B4C0AAB-8B02-12F3-948E-6AFD97B8D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6" r="14216"/>
          <a:stretch/>
        </p:blipFill>
        <p:spPr bwMode="auto">
          <a:xfrm>
            <a:off x="8131462" y="5080520"/>
            <a:ext cx="9271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34">
            <a:extLst>
              <a:ext uri="{FF2B5EF4-FFF2-40B4-BE49-F238E27FC236}">
                <a16:creationId xmlns:a16="http://schemas.microsoft.com/office/drawing/2014/main" id="{27278E7E-3194-6CF5-EC54-4E982E375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1" r="11321"/>
          <a:stretch/>
        </p:blipFill>
        <p:spPr bwMode="auto">
          <a:xfrm>
            <a:off x="6868295" y="5069408"/>
            <a:ext cx="976313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2" name="Rectangle 42">
            <a:extLst>
              <a:ext uri="{FF2B5EF4-FFF2-40B4-BE49-F238E27FC236}">
                <a16:creationId xmlns:a16="http://schemas.microsoft.com/office/drawing/2014/main" id="{29524E0B-208F-2224-EE4F-10ADB30A3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5117" y="336791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3" name="Rectangle 43">
            <a:extLst>
              <a:ext uri="{FF2B5EF4-FFF2-40B4-BE49-F238E27FC236}">
                <a16:creationId xmlns:a16="http://schemas.microsoft.com/office/drawing/2014/main" id="{D313B57E-AABF-2078-727D-203B58241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5117" y="3494253"/>
            <a:ext cx="184731" cy="103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700"/>
          </a:p>
          <a:p>
            <a:br>
              <a:rPr lang="en-US" altLang="en-US"/>
            </a:br>
            <a:endParaRPr lang="en-US" altLang="en-US"/>
          </a:p>
          <a:p>
            <a:endParaRPr lang="en-US" altLang="en-US"/>
          </a:p>
        </p:txBody>
      </p:sp>
      <p:sp>
        <p:nvSpPr>
          <p:cNvPr id="1044" name="Rectangle 44">
            <a:extLst>
              <a:ext uri="{FF2B5EF4-FFF2-40B4-BE49-F238E27FC236}">
                <a16:creationId xmlns:a16="http://schemas.microsoft.com/office/drawing/2014/main" id="{DB59CF88-9A07-C1D0-9C95-581CDABA5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5117" y="3915213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1045" name="Picture 1044">
            <a:extLst>
              <a:ext uri="{FF2B5EF4-FFF2-40B4-BE49-F238E27FC236}">
                <a16:creationId xmlns:a16="http://schemas.microsoft.com/office/drawing/2014/main" id="{3210478D-FE3D-911F-A574-248E421346A7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6" t="3842" r="3851"/>
          <a:stretch/>
        </p:blipFill>
        <p:spPr bwMode="auto">
          <a:xfrm>
            <a:off x="9744885" y="1261684"/>
            <a:ext cx="2110610" cy="37364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46" name="Picture 1045">
            <a:extLst>
              <a:ext uri="{FF2B5EF4-FFF2-40B4-BE49-F238E27FC236}">
                <a16:creationId xmlns:a16="http://schemas.microsoft.com/office/drawing/2014/main" id="{D50BD949-24DE-FE33-EED8-AD25BD9950F6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8" r="19558"/>
          <a:stretch/>
        </p:blipFill>
        <p:spPr>
          <a:xfrm>
            <a:off x="7659776" y="3104461"/>
            <a:ext cx="822325" cy="900430"/>
          </a:xfrm>
          <a:prstGeom prst="rect">
            <a:avLst/>
          </a:prstGeom>
        </p:spPr>
      </p:pic>
      <p:pic>
        <p:nvPicPr>
          <p:cNvPr id="1047" name="Picture 1046">
            <a:extLst>
              <a:ext uri="{FF2B5EF4-FFF2-40B4-BE49-F238E27FC236}">
                <a16:creationId xmlns:a16="http://schemas.microsoft.com/office/drawing/2014/main" id="{0056EDA7-0C83-36FA-4EA3-7FDDE774B07E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4" r="14714"/>
          <a:stretch/>
        </p:blipFill>
        <p:spPr>
          <a:xfrm>
            <a:off x="6492036" y="3113101"/>
            <a:ext cx="918210" cy="867410"/>
          </a:xfrm>
          <a:prstGeom prst="rect">
            <a:avLst/>
          </a:prstGeom>
        </p:spPr>
      </p:pic>
      <p:pic>
        <p:nvPicPr>
          <p:cNvPr id="1049" name="Picture 1048">
            <a:extLst>
              <a:ext uri="{FF2B5EF4-FFF2-40B4-BE49-F238E27FC236}">
                <a16:creationId xmlns:a16="http://schemas.microsoft.com/office/drawing/2014/main" id="{F0642E0B-79D6-0C88-4284-1FBB1B25F13E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0" r="16760"/>
          <a:stretch/>
        </p:blipFill>
        <p:spPr bwMode="auto">
          <a:xfrm>
            <a:off x="3945425" y="3070044"/>
            <a:ext cx="905510" cy="9080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1D276002-A9D8-DB66-B042-84DB89111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8" r="12698"/>
          <a:stretch/>
        </p:blipFill>
        <p:spPr bwMode="auto">
          <a:xfrm>
            <a:off x="9338264" y="5087005"/>
            <a:ext cx="959170" cy="857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5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bbe3d02-6849-4560-89e3-daf0a2368a7f" xsi:nil="true"/>
    <lcf76f155ced4ddcb4097134ff3c332f xmlns="56dfb730-c4ba-4a00-ae3b-d885877ce479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E29CA678CCA44D8E513015872D3A7D" ma:contentTypeVersion="16" ma:contentTypeDescription="Create a new document." ma:contentTypeScope="" ma:versionID="2d72547bc1e7a2e7309753cb30e2a457">
  <xsd:schema xmlns:xsd="http://www.w3.org/2001/XMLSchema" xmlns:xs="http://www.w3.org/2001/XMLSchema" xmlns:p="http://schemas.microsoft.com/office/2006/metadata/properties" xmlns:ns2="56dfb730-c4ba-4a00-ae3b-d885877ce479" xmlns:ns3="fbbe3d02-6849-4560-89e3-daf0a2368a7f" targetNamespace="http://schemas.microsoft.com/office/2006/metadata/properties" ma:root="true" ma:fieldsID="e9b846e6004cd528ac4d046a8d7bdda6" ns2:_="" ns3:_="">
    <xsd:import namespace="56dfb730-c4ba-4a00-ae3b-d885877ce479"/>
    <xsd:import namespace="fbbe3d02-6849-4560-89e3-daf0a2368a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dfb730-c4ba-4a00-ae3b-d885877ce4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aedbed4-b944-4f9f-abe1-650a15c727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be3d02-6849-4560-89e3-daf0a2368a7f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a963b3f8-b16f-481d-94be-015f6f8b8409}" ma:internalName="TaxCatchAll" ma:showField="CatchAllData" ma:web="fbbe3d02-6849-4560-89e3-daf0a2368a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99447B-57EE-4D85-A5C7-1FABD7399A6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45738CF-12F5-4BE6-B793-E30D201EF6D5}">
  <ds:schemaRefs>
    <ds:schemaRef ds:uri="http://schemas.microsoft.com/office/2006/metadata/properties"/>
    <ds:schemaRef ds:uri="http://schemas.microsoft.com/office/infopath/2007/PartnerControls"/>
    <ds:schemaRef ds:uri="fbbe3d02-6849-4560-89e3-daf0a2368a7f"/>
    <ds:schemaRef ds:uri="56dfb730-c4ba-4a00-ae3b-d885877ce479"/>
  </ds:schemaRefs>
</ds:datastoreItem>
</file>

<file path=customXml/itemProps3.xml><?xml version="1.0" encoding="utf-8"?>
<ds:datastoreItem xmlns:ds="http://schemas.openxmlformats.org/officeDocument/2006/customXml" ds:itemID="{5A781764-64CA-4004-93E9-2AF90F3913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dfb730-c4ba-4a00-ae3b-d885877ce479"/>
    <ds:schemaRef ds:uri="fbbe3d02-6849-4560-89e3-daf0a2368a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67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Meet the SMG Team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 the SMG Team</dc:title>
  <dc:creator>Kris Steiger</dc:creator>
  <cp:lastModifiedBy>Scott Obert</cp:lastModifiedBy>
  <cp:revision>4</cp:revision>
  <dcterms:created xsi:type="dcterms:W3CDTF">2022-10-31T19:22:52Z</dcterms:created>
  <dcterms:modified xsi:type="dcterms:W3CDTF">2024-08-20T16:18:21Z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0x01010044E29CA678CCA44D8E513015872D3A7D</vt:lpwstr>
  </property>
  <property fmtid="{D5CDD505-2E9C-101B-9397-08002B2CF9AE}" pid="3" name="MediaServiceImageTags">
    <vt:lpwstr/>
  </property>
</Properties>
</file>